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4" r:id="rId2"/>
    <p:sldMasterId id="2147483910" r:id="rId3"/>
  </p:sldMasterIdLst>
  <p:notesMasterIdLst>
    <p:notesMasterId r:id="rId18"/>
  </p:notesMasterIdLst>
  <p:sldIdLst>
    <p:sldId id="256" r:id="rId4"/>
    <p:sldId id="312" r:id="rId5"/>
    <p:sldId id="314" r:id="rId6"/>
    <p:sldId id="325" r:id="rId7"/>
    <p:sldId id="318" r:id="rId8"/>
    <p:sldId id="316" r:id="rId9"/>
    <p:sldId id="320" r:id="rId10"/>
    <p:sldId id="321" r:id="rId11"/>
    <p:sldId id="317" r:id="rId12"/>
    <p:sldId id="326" r:id="rId13"/>
    <p:sldId id="322" r:id="rId14"/>
    <p:sldId id="323" r:id="rId15"/>
    <p:sldId id="327" r:id="rId16"/>
    <p:sldId id="319" r:id="rId1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CC"/>
    <a:srgbClr val="FF3300"/>
    <a:srgbClr val="66FFFF"/>
    <a:srgbClr val="9BD5FD"/>
    <a:srgbClr val="800000"/>
    <a:srgbClr val="A50021"/>
    <a:srgbClr val="33CC33"/>
    <a:srgbClr val="DD07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>
      <p:cViewPr varScale="1">
        <p:scale>
          <a:sx n="122" d="100"/>
          <a:sy n="122" d="100"/>
        </p:scale>
        <p:origin x="-13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83A56EF2-FE85-41AA-ACAA-7899026A3511}" type="datetimeFigureOut">
              <a:rPr lang="es-ES"/>
              <a:pPr>
                <a:defRPr/>
              </a:pPr>
              <a:t>17/07/2014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3521CE-6C52-4CC2-872C-AD6962DD1E0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1511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12088-F723-4417-B422-B1D8E30E79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F1028-B31E-49B2-8B27-9F5064340D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69D6D-660E-4553-BC10-E67545855FD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s-ES"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s-ES">
              <a:cs typeface="+mn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8815-0C5B-400A-9CF3-ED504CC633F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2A620-E1BC-4E44-81DD-F7D37869F25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06D55-55C2-4DB8-8DAC-10022B1CE3A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EF714-C6BB-47A7-A3A6-17C5FC50C20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0D83C-D14B-4BF2-8D53-6B4D40E085C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83D-218A-4DEA-86C0-AE6F585DCF8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B0B8-5D97-4908-8C28-D7A406CE328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6EFC8-57AA-4239-9BE1-9826DB23F2D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762F6-9DFE-4A27-A6F8-CA4DCE96D7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8BB6A-9DDB-4E64-9A27-0DB5FE4A6E8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AB8E2-C3A2-4900-91BD-664676E0D04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E97B0-8F36-491A-9093-1493437760C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8590E-D537-40FB-BB0E-C6C31C0D496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8AE0-03CB-4280-B631-0B02B02368E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03661-7C23-4455-979F-B8A4BA6AE80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69FA9-2FB8-4D3D-BA7F-A87C8F0C40E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B808F-9D61-4307-9EAE-4825030B91C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E4C4C-4902-4491-8BBA-6A3E48639AAA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89B98-8F77-47AE-AD5F-D4451A3DD69E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D83AB-EC19-4229-ACD2-FEB38CC10DA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9ECC-D04F-430F-9078-91522BD7822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FEBF4-F687-4C1D-8059-1393B73DC547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92BC0-77B0-48BB-9E5E-AC07CDCF58F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CA578-3FCA-4138-BF5A-CF5576742FF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6BEDD-563D-4B85-8BAC-76C80D3A6BF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3CFB8-946D-4377-BA8E-4888831F690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E66B7-0E1D-466A-963D-3C359F6FE14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FBC74-B1E0-45CA-98B5-238ED611B2DF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4392B-6BD8-4290-86CC-0FB4C633421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A64FC-16B5-40A4-A45C-954EB886CC9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C52C4-1617-4343-A163-2C8E4021F57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201AE-B10E-4D68-843F-9E5BD15C24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63B40-E491-4F2C-ADE9-113B7B6445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C172B-D71D-472E-BBD0-63D55C937F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567B2-FABC-4F9A-9974-088C90D1A3C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2E210BD-38B8-4846-B8C8-E06C2654A9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2F5996E-6C6E-4333-B58E-B80E0E70886E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5650" y="0"/>
            <a:ext cx="576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7556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  <p:sldLayoutId id="2147484588" r:id="rId12"/>
    <p:sldLayoutId id="2147484589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CF1BA1-6F62-48B1-93B8-89BBF647EF1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5650" y="0"/>
            <a:ext cx="5762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7556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G:\Caso%20Cl&#237;nico\Oculto_0007.avi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file:///G:\Caso%20Cl&#237;nico\Oculto_0014.avi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video" Target="file:///G:\Caso%20Cl&#237;nico\Oculto_0010.avi" TargetMode="External"/><Relationship Id="rId1" Type="http://schemas.openxmlformats.org/officeDocument/2006/relationships/video" Target="file:///G:\Caso%20Cl&#237;nico\Oculto_0009.avi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7.png"/><Relationship Id="rId4" Type="http://schemas.openxmlformats.org/officeDocument/2006/relationships/video" Target="file:///G:\Caso%20Cl&#237;nico\Oculto_0015.avi" TargetMode="Externa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2.avi"/><Relationship Id="rId13" Type="http://schemas.openxmlformats.org/officeDocument/2006/relationships/image" Target="../media/image22.png"/><Relationship Id="rId3" Type="http://schemas.openxmlformats.org/officeDocument/2006/relationships/video" Target="../media/media4.avi"/><Relationship Id="rId7" Type="http://schemas.openxmlformats.org/officeDocument/2006/relationships/image" Target="../media/image2.png"/><Relationship Id="rId12" Type="http://schemas.microsoft.com/office/2007/relationships/media" Target="../media/media4.avi"/><Relationship Id="rId2" Type="http://schemas.openxmlformats.org/officeDocument/2006/relationships/video" Target="../media/media3.avi"/><Relationship Id="rId1" Type="http://schemas.openxmlformats.org/officeDocument/2006/relationships/video" Target="../media/media2.avi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microsoft.com/office/2007/relationships/media" Target="../media/media3.avi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file:///G:\Caso%20Cl&#237;nico\Oculto_0018.avi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video" Target="file:///G:\Caso%20Cl&#237;nico\Oculto_0017.avi" TargetMode="External"/><Relationship Id="rId1" Type="http://schemas.openxmlformats.org/officeDocument/2006/relationships/video" Target="file:///G:\Caso%20Cl&#237;nico\Oculto_0016.avi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4.png"/><Relationship Id="rId4" Type="http://schemas.openxmlformats.org/officeDocument/2006/relationships/video" Target="file:///G:\Caso%20Cl&#237;nico\Oculto_0019.avi" TargetMode="Externa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file:///G:\Caso%20Cl&#237;nico\20140707_130419.mp4" TargetMode="External"/><Relationship Id="rId1" Type="http://schemas.openxmlformats.org/officeDocument/2006/relationships/video" Target="file:///G:\Caso%20Cl&#237;nico\20140707_130439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G:\Caso%20Cl&#237;nico\20140707_130550.mp4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file:///G:\Caso%20Cl&#237;nico\Oculto_0004.avi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video" Target="file:///G:\Caso%20Cl&#237;nico\Oculto_0003.avi" TargetMode="External"/><Relationship Id="rId1" Type="http://schemas.openxmlformats.org/officeDocument/2006/relationships/video" Target="file:///G:\Caso%20Cl&#237;nico\Oculto.avi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0.png"/><Relationship Id="rId4" Type="http://schemas.openxmlformats.org/officeDocument/2006/relationships/video" Target="file:///G:\Caso%20Cl&#237;nico\Oculto_0006.avi" TargetMode="Externa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media" Target="../media/media1.avi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1.avi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6552" y="0"/>
            <a:ext cx="10009112" cy="1656184"/>
          </a:xfrm>
        </p:spPr>
        <p:txBody>
          <a:bodyPr/>
          <a:lstStyle/>
          <a:p>
            <a:pPr eaLnBrk="1" hangingPunct="1"/>
            <a:r>
              <a:rPr lang="es-ES_tradnl" sz="2800" b="1" cap="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Caso clínico.</a:t>
            </a:r>
            <a:br>
              <a:rPr lang="es-ES_tradnl" sz="2800" b="1" cap="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es-ES_tradnl" sz="2800" b="1" cap="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Sección hemodinámica. HCD “Gómez Ulla”</a:t>
            </a:r>
            <a:endParaRPr lang="es-ES" sz="2800" b="1" cap="all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6000750" y="0"/>
            <a:ext cx="31432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s-ES" sz="2000" b="1" dirty="0">
              <a:solidFill>
                <a:schemeClr val="accent2"/>
              </a:solidFill>
            </a:endParaRPr>
          </a:p>
        </p:txBody>
      </p:sp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0" y="1916832"/>
            <a:ext cx="9144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s-ES" sz="1200" b="1" dirty="0" smtClean="0">
              <a:solidFill>
                <a:schemeClr val="accent2"/>
              </a:solidFill>
            </a:endParaRPr>
          </a:p>
        </p:txBody>
      </p:sp>
      <p:cxnSp>
        <p:nvCxnSpPr>
          <p:cNvPr id="8" name="7 Conector recto"/>
          <p:cNvCxnSpPr/>
          <p:nvPr/>
        </p:nvCxnSpPr>
        <p:spPr bwMode="auto">
          <a:xfrm>
            <a:off x="1331640" y="1628800"/>
            <a:ext cx="640871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179512" y="1916832"/>
            <a:ext cx="3563888" cy="4392488"/>
          </a:xfrm>
        </p:spPr>
        <p:txBody>
          <a:bodyPr/>
          <a:lstStyle/>
          <a:p>
            <a:pPr eaLnBrk="1" hangingPunct="1"/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Árbol coronario muy calcificado.</a:t>
            </a:r>
          </a:p>
          <a:p>
            <a:pPr eaLnBrk="1" hangingPunct="1"/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TCI largo sin lesiones.</a:t>
            </a:r>
          </a:p>
          <a:p>
            <a:pPr eaLnBrk="1" hangingPunct="1"/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DA: lesión crítica proximal que afecta al ostium y presenta imagen compatible con trombo. Lesión severa en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DAm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, buen lecho distal.</a:t>
            </a:r>
          </a:p>
          <a:p>
            <a:pPr eaLnBrk="1" hangingPunct="1"/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CX: lesión severa ostial y 1ª OM con dos lesiones severas en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Tandem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.</a:t>
            </a:r>
          </a:p>
          <a:p>
            <a:pPr eaLnBrk="1" hangingPunct="1"/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CD: no se sonda.</a:t>
            </a:r>
            <a:endParaRPr lang="es-ES" sz="2000" dirty="0" smtClean="0">
              <a:solidFill>
                <a:srgbClr val="000066"/>
              </a:solidFill>
            </a:endParaRPr>
          </a:p>
          <a:p>
            <a:pPr eaLnBrk="1" hangingPunct="1">
              <a:buNone/>
            </a:pPr>
            <a:r>
              <a:rPr lang="es-ES" sz="1800" b="1" dirty="0" smtClean="0">
                <a:solidFill>
                  <a:srgbClr val="000066"/>
                </a:solidFill>
              </a:rPr>
              <a:t>	</a:t>
            </a:r>
            <a:r>
              <a:rPr lang="es-ES" sz="1800" b="1" dirty="0" smtClean="0">
                <a:solidFill>
                  <a:srgbClr val="0033CC"/>
                </a:solidFill>
              </a:rPr>
              <a:t/>
            </a:r>
            <a:br>
              <a:rPr lang="es-ES" sz="1800" b="1" dirty="0" smtClean="0">
                <a:solidFill>
                  <a:srgbClr val="0033CC"/>
                </a:solidFill>
              </a:rPr>
            </a:br>
            <a:endParaRPr lang="es-ES" sz="1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sz="2000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sz="2000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culto_0007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707904" y="1268760"/>
            <a:ext cx="4876800" cy="48768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251520" y="3645024"/>
            <a:ext cx="4320480" cy="1008112"/>
          </a:xfrm>
        </p:spPr>
        <p:txBody>
          <a:bodyPr/>
          <a:lstStyle/>
          <a:p>
            <a:pPr eaLnBrk="1" hangingPunct="1">
              <a:buNone/>
            </a:pP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ICP con DES sobre lesiones de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DAo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-p,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DAm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y DES directos sobre lesiones de 1ªOM.</a:t>
            </a:r>
            <a:endParaRPr lang="es-ES" sz="2500" dirty="0" smtClean="0">
              <a:solidFill>
                <a:srgbClr val="000066"/>
              </a:solidFill>
            </a:endParaRP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culto_0009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67544" y="476672"/>
            <a:ext cx="2520000" cy="2520000"/>
          </a:xfrm>
          <a:prstGeom prst="rect">
            <a:avLst/>
          </a:prstGeom>
        </p:spPr>
      </p:pic>
      <p:pic>
        <p:nvPicPr>
          <p:cNvPr id="8" name="Oculto_0010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3347864" y="476672"/>
            <a:ext cx="2520000" cy="2520000"/>
          </a:xfrm>
          <a:prstGeom prst="rect">
            <a:avLst/>
          </a:prstGeom>
        </p:spPr>
      </p:pic>
      <p:pic>
        <p:nvPicPr>
          <p:cNvPr id="9" name="Oculto_0014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6228184" y="476672"/>
            <a:ext cx="2520000" cy="2520000"/>
          </a:xfrm>
          <a:prstGeom prst="rect">
            <a:avLst/>
          </a:prstGeom>
        </p:spPr>
      </p:pic>
      <p:pic>
        <p:nvPicPr>
          <p:cNvPr id="10" name="Oculto_0015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5076056" y="3133328"/>
            <a:ext cx="3580656" cy="3580656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3851920" y="6309320"/>
            <a:ext cx="11063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s-ES" sz="1600" kern="0" dirty="0" smtClean="0">
                <a:solidFill>
                  <a:srgbClr val="000066"/>
                </a:solidFill>
                <a:sym typeface="Wingdings" pitchFamily="2" charset="2"/>
              </a:rPr>
              <a:t>Resultado</a:t>
            </a:r>
            <a:endParaRPr lang="es-ES" sz="2800" kern="0" dirty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476672"/>
            <a:ext cx="7920880" cy="2448272"/>
          </a:xfrm>
        </p:spPr>
        <p:txBody>
          <a:bodyPr/>
          <a:lstStyle/>
          <a:p>
            <a:pPr lvl="1" eaLnBrk="1" hangingPunct="1"/>
            <a:r>
              <a:rPr lang="es-ES" sz="2800" b="1" dirty="0" smtClean="0">
                <a:solidFill>
                  <a:srgbClr val="000066"/>
                </a:solidFill>
              </a:rPr>
              <a:t>Junio 2014.</a:t>
            </a:r>
          </a:p>
          <a:p>
            <a:pPr lvl="1" eaLnBrk="1" hangingPunct="1">
              <a:buNone/>
            </a:pP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Ingresa por angina, e ICC que responde pobremente a diuréticos y precisa tratamiento con </a:t>
            </a:r>
            <a:r>
              <a:rPr lang="es-ES" sz="2800" dirty="0" err="1" smtClean="0">
                <a:solidFill>
                  <a:srgbClr val="000066"/>
                </a:solidFill>
                <a:sym typeface="Wingdings" pitchFamily="2" charset="2"/>
              </a:rPr>
              <a:t>levosimendan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.</a:t>
            </a:r>
          </a:p>
          <a:p>
            <a:pPr lvl="1" eaLnBrk="1" hangingPunct="1"/>
            <a:r>
              <a:rPr lang="es-ES" sz="2800" b="1" dirty="0" smtClean="0">
                <a:solidFill>
                  <a:srgbClr val="000066"/>
                </a:solidFill>
                <a:sym typeface="Wingdings" pitchFamily="2" charset="2"/>
              </a:rPr>
              <a:t>Eco: FEVI 23%, IM severa.</a:t>
            </a:r>
            <a:r>
              <a:rPr lang="es-ES" sz="2400" b="1" dirty="0" smtClean="0">
                <a:solidFill>
                  <a:srgbClr val="000066"/>
                </a:solidFill>
              </a:rPr>
              <a:t>	</a:t>
            </a:r>
            <a:r>
              <a:rPr lang="es-ES" sz="2400" b="1" dirty="0" smtClean="0">
                <a:solidFill>
                  <a:srgbClr val="0033CC"/>
                </a:solidFill>
              </a:rPr>
              <a:t/>
            </a:r>
            <a:br>
              <a:rPr lang="es-ES" sz="2400" b="1" dirty="0" smtClean="0">
                <a:solidFill>
                  <a:srgbClr val="0033CC"/>
                </a:solidFill>
              </a:rPr>
            </a:br>
            <a:endParaRPr lang="es-ES" sz="24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0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12160" y="2492896"/>
            <a:ext cx="2520000" cy="1711699"/>
          </a:xfrm>
          <a:prstGeom prst="rect">
            <a:avLst/>
          </a:prstGeom>
        </p:spPr>
      </p:pic>
      <p:pic>
        <p:nvPicPr>
          <p:cNvPr id="3" name="Image0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64959" y="2944595"/>
            <a:ext cx="3710000" cy="2520000"/>
          </a:xfrm>
          <a:prstGeom prst="rect">
            <a:avLst/>
          </a:prstGeom>
        </p:spPr>
      </p:pic>
      <p:pic>
        <p:nvPicPr>
          <p:cNvPr id="4" name="Image08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19872" y="4437112"/>
            <a:ext cx="3312368" cy="2249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476672"/>
            <a:ext cx="7920880" cy="576064"/>
          </a:xfrm>
        </p:spPr>
        <p:txBody>
          <a:bodyPr/>
          <a:lstStyle/>
          <a:p>
            <a:pPr lvl="1" eaLnBrk="1" hangingPunct="1"/>
            <a:r>
              <a:rPr lang="es-ES" sz="2800" b="1" dirty="0" smtClean="0">
                <a:solidFill>
                  <a:srgbClr val="000066"/>
                </a:solidFill>
              </a:rPr>
              <a:t>Nueva </a:t>
            </a:r>
            <a:r>
              <a:rPr lang="es-ES" sz="2800" b="1" dirty="0" err="1" smtClean="0">
                <a:solidFill>
                  <a:srgbClr val="000066"/>
                </a:solidFill>
              </a:rPr>
              <a:t>Coronariografía</a:t>
            </a:r>
            <a:r>
              <a:rPr lang="es-ES" sz="2800" b="1" dirty="0" smtClean="0">
                <a:solidFill>
                  <a:srgbClr val="000066"/>
                </a:solidFill>
              </a:rPr>
              <a:t>.</a:t>
            </a: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79512" y="1628800"/>
            <a:ext cx="33123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66"/>
                </a:solidFill>
                <a:sym typeface="Wingdings" pitchFamily="2" charset="2"/>
              </a:rPr>
              <a:t>TCI largo sin lesiones.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66"/>
                </a:solidFill>
                <a:sym typeface="Wingdings" pitchFamily="2" charset="2"/>
              </a:rPr>
              <a:t>DA: lesión severa en </a:t>
            </a:r>
            <a:r>
              <a:rPr lang="es-ES" sz="2400" dirty="0" err="1" smtClean="0">
                <a:solidFill>
                  <a:srgbClr val="000066"/>
                </a:solidFill>
                <a:sym typeface="Wingdings" pitchFamily="2" charset="2"/>
              </a:rPr>
              <a:t>DAm</a:t>
            </a:r>
            <a:r>
              <a:rPr lang="es-ES" sz="2400" dirty="0" smtClean="0">
                <a:solidFill>
                  <a:srgbClr val="000066"/>
                </a:solidFill>
                <a:sym typeface="Wingdings" pitchFamily="2" charset="2"/>
              </a:rPr>
              <a:t>, buen lecho distal.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66"/>
                </a:solidFill>
                <a:sym typeface="Wingdings" pitchFamily="2" charset="2"/>
              </a:rPr>
              <a:t>CX: lesión severa ostial y 1ª OM con dos lesiones severas en </a:t>
            </a:r>
            <a:r>
              <a:rPr lang="es-ES" sz="2400" dirty="0" err="1" smtClean="0">
                <a:solidFill>
                  <a:srgbClr val="000066"/>
                </a:solidFill>
                <a:sym typeface="Wingdings" pitchFamily="2" charset="2"/>
              </a:rPr>
              <a:t>Tandem</a:t>
            </a:r>
            <a:r>
              <a:rPr lang="es-ES" sz="2400" dirty="0" smtClean="0">
                <a:solidFill>
                  <a:srgbClr val="000066"/>
                </a:solidFill>
                <a:sym typeface="Wingdings" pitchFamily="2" charset="2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66"/>
                </a:solidFill>
                <a:sym typeface="Wingdings" pitchFamily="2" charset="2"/>
              </a:rPr>
              <a:t>CD: con lesión moderada larga en segmento proximal. IVP ocluida desde el segmento proximal.</a:t>
            </a:r>
            <a:endParaRPr lang="es-ES" sz="1600" dirty="0"/>
          </a:p>
        </p:txBody>
      </p:sp>
      <p:pic>
        <p:nvPicPr>
          <p:cNvPr id="8" name="Oculto_001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419872" y="1196752"/>
            <a:ext cx="2520000" cy="2520000"/>
          </a:xfrm>
          <a:prstGeom prst="rect">
            <a:avLst/>
          </a:prstGeom>
        </p:spPr>
      </p:pic>
      <p:pic>
        <p:nvPicPr>
          <p:cNvPr id="9" name="Oculto_0017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6156176" y="1196752"/>
            <a:ext cx="2520000" cy="2520000"/>
          </a:xfrm>
          <a:prstGeom prst="rect">
            <a:avLst/>
          </a:prstGeom>
        </p:spPr>
      </p:pic>
      <p:pic>
        <p:nvPicPr>
          <p:cNvPr id="10" name="Oculto_0018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3491880" y="3933056"/>
            <a:ext cx="2520000" cy="2520000"/>
          </a:xfrm>
          <a:prstGeom prst="rect">
            <a:avLst/>
          </a:prstGeom>
        </p:spPr>
      </p:pic>
      <p:pic>
        <p:nvPicPr>
          <p:cNvPr id="11" name="Oculto_0019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6156176" y="3933056"/>
            <a:ext cx="252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7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476672"/>
            <a:ext cx="7920880" cy="5976664"/>
          </a:xfrm>
        </p:spPr>
        <p:txBody>
          <a:bodyPr/>
          <a:lstStyle/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115616" y="908720"/>
            <a:ext cx="6552728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2150" lvl="1" indent="-347663">
              <a:spcBef>
                <a:spcPct val="20000"/>
              </a:spcBef>
              <a:buClr>
                <a:srgbClr val="669999"/>
              </a:buClr>
              <a:buSzPct val="70000"/>
              <a:buFont typeface="Wingdings" pitchFamily="2" charset="2"/>
              <a:buChar char="l"/>
            </a:pPr>
            <a:r>
              <a:rPr lang="es-ES" sz="2800" b="1" kern="0" dirty="0" smtClean="0">
                <a:solidFill>
                  <a:srgbClr val="000066"/>
                </a:solidFill>
                <a:latin typeface="Arial"/>
              </a:rPr>
              <a:t>Se propone para cirugía tras comprobar viabilidad con prueba de isótopos.</a:t>
            </a:r>
          </a:p>
          <a:p>
            <a:pPr marL="1149350" lvl="2" indent="-347663">
              <a:spcBef>
                <a:spcPct val="20000"/>
              </a:spcBef>
              <a:buClr>
                <a:srgbClr val="669999"/>
              </a:buClr>
              <a:buSzPct val="70000"/>
              <a:buFont typeface="Wingdings" pitchFamily="2" charset="2"/>
              <a:buChar char="l"/>
            </a:pPr>
            <a:r>
              <a:rPr lang="es-ES" sz="2800" b="1" kern="0" dirty="0" smtClean="0">
                <a:solidFill>
                  <a:srgbClr val="000066"/>
                </a:solidFill>
                <a:latin typeface="Arial"/>
              </a:rPr>
              <a:t>Doble derivación con puentes de safena a DA y 1ªOM.</a:t>
            </a:r>
            <a:endParaRPr lang="es-ES" sz="2800" b="1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683568" y="1268760"/>
            <a:ext cx="7920880" cy="4968552"/>
          </a:xfrm>
        </p:spPr>
        <p:txBody>
          <a:bodyPr/>
          <a:lstStyle/>
          <a:p>
            <a:pPr eaLnBrk="1" hangingPunct="1">
              <a:buNone/>
            </a:pPr>
            <a:r>
              <a:rPr lang="es-ES" sz="2800" b="1" dirty="0" smtClean="0">
                <a:solidFill>
                  <a:srgbClr val="0033CC"/>
                </a:solidFill>
              </a:rPr>
              <a:t>	</a:t>
            </a:r>
            <a:r>
              <a:rPr lang="es-ES" sz="3200" dirty="0" smtClean="0">
                <a:solidFill>
                  <a:srgbClr val="000066"/>
                </a:solidFill>
              </a:rPr>
              <a:t>Varón de 78 años.</a:t>
            </a:r>
            <a:br>
              <a:rPr lang="es-ES" sz="3200" dirty="0" smtClean="0">
                <a:solidFill>
                  <a:srgbClr val="000066"/>
                </a:solidFill>
              </a:rPr>
            </a:br>
            <a:r>
              <a:rPr lang="es-ES" sz="3200" dirty="0" smtClean="0">
                <a:solidFill>
                  <a:srgbClr val="000066"/>
                </a:solidFill>
              </a:rPr>
              <a:t>FRCV: HTA, DL.</a:t>
            </a:r>
          </a:p>
          <a:p>
            <a:pPr eaLnBrk="1" hangingPunct="1">
              <a:buNone/>
            </a:pPr>
            <a:r>
              <a:rPr lang="es-ES" sz="3200" dirty="0" smtClean="0">
                <a:solidFill>
                  <a:srgbClr val="000066"/>
                </a:solidFill>
              </a:rPr>
              <a:t>	FA y portador de MCP VVI (por FA lenta).</a:t>
            </a:r>
          </a:p>
          <a:p>
            <a:pPr eaLnBrk="1" hangingPunct="1">
              <a:buNone/>
            </a:pPr>
            <a:r>
              <a:rPr lang="es-ES" sz="3200" dirty="0" smtClean="0">
                <a:solidFill>
                  <a:srgbClr val="000066"/>
                </a:solidFill>
              </a:rPr>
              <a:t>	HªCV: CIC.</a:t>
            </a:r>
          </a:p>
          <a:p>
            <a:pPr lvl="1" eaLnBrk="1" hangingPunct="1"/>
            <a:r>
              <a:rPr lang="es-ES" sz="2800" b="1" u="sng" dirty="0" smtClean="0">
                <a:solidFill>
                  <a:srgbClr val="000066"/>
                </a:solidFill>
              </a:rPr>
              <a:t>2002:</a:t>
            </a:r>
            <a:r>
              <a:rPr lang="es-ES" sz="2800" dirty="0" smtClean="0">
                <a:solidFill>
                  <a:srgbClr val="000066"/>
                </a:solidFill>
              </a:rPr>
              <a:t> Cateterismo en HCSC por </a:t>
            </a:r>
            <a:r>
              <a:rPr lang="es-ES" sz="2800" dirty="0" err="1" smtClean="0">
                <a:solidFill>
                  <a:srgbClr val="000066"/>
                </a:solidFill>
              </a:rPr>
              <a:t>angor</a:t>
            </a:r>
            <a:r>
              <a:rPr lang="es-ES" sz="2800" dirty="0" smtClean="0">
                <a:solidFill>
                  <a:srgbClr val="000066"/>
                </a:solidFill>
              </a:rPr>
              <a:t> y PEG+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 lesión severa focal en 1ªOM, oclusión distal de </a:t>
            </a:r>
            <a:r>
              <a:rPr lang="es-ES" sz="2800" dirty="0" err="1" smtClean="0">
                <a:solidFill>
                  <a:srgbClr val="000066"/>
                </a:solidFill>
                <a:sym typeface="Wingdings" pitchFamily="2" charset="2"/>
              </a:rPr>
              <a:t>Cx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 y CD con malos lechos distales. DA con lesiones severas distales y vaso de pequeño calibre.</a:t>
            </a:r>
            <a:endParaRPr lang="es-ES" sz="2800" dirty="0" smtClean="0">
              <a:solidFill>
                <a:srgbClr val="000066"/>
              </a:solidFill>
            </a:endParaRP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611560" y="1916832"/>
            <a:ext cx="7920880" cy="3240360"/>
          </a:xfrm>
        </p:spPr>
        <p:txBody>
          <a:bodyPr/>
          <a:lstStyle/>
          <a:p>
            <a:pPr lvl="1" eaLnBrk="1" hangingPunct="1"/>
            <a:r>
              <a:rPr lang="es-ES" sz="2800" b="1" u="sng" dirty="0" smtClean="0">
                <a:solidFill>
                  <a:srgbClr val="000066"/>
                </a:solidFill>
              </a:rPr>
              <a:t>24/02/14</a:t>
            </a:r>
            <a:r>
              <a:rPr lang="es-ES" sz="2800" dirty="0" smtClean="0">
                <a:solidFill>
                  <a:srgbClr val="000066"/>
                </a:solidFill>
              </a:rPr>
              <a:t>: </a:t>
            </a:r>
            <a:r>
              <a:rPr lang="es-ES" sz="2800" dirty="0" err="1" smtClean="0">
                <a:solidFill>
                  <a:srgbClr val="000066"/>
                </a:solidFill>
              </a:rPr>
              <a:t>Coronariografía</a:t>
            </a:r>
            <a:r>
              <a:rPr lang="es-ES" sz="2800" dirty="0" smtClean="0">
                <a:solidFill>
                  <a:srgbClr val="000066"/>
                </a:solidFill>
              </a:rPr>
              <a:t> programada por </a:t>
            </a:r>
            <a:r>
              <a:rPr lang="es-ES" sz="2800" dirty="0" err="1" smtClean="0">
                <a:solidFill>
                  <a:srgbClr val="000066"/>
                </a:solidFill>
              </a:rPr>
              <a:t>angor</a:t>
            </a:r>
            <a:r>
              <a:rPr lang="es-ES" sz="2800" dirty="0" smtClean="0">
                <a:solidFill>
                  <a:srgbClr val="000066"/>
                </a:solidFill>
              </a:rPr>
              <a:t> de esfuerzo estable reagudizado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</a:t>
            </a: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20140707_13043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067944" y="908720"/>
            <a:ext cx="4788024" cy="2693264"/>
          </a:xfrm>
          <a:prstGeom prst="rect">
            <a:avLst/>
          </a:prstGeom>
        </p:spPr>
      </p:pic>
      <p:pic>
        <p:nvPicPr>
          <p:cNvPr id="9" name="20140707_130419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067944" y="3717032"/>
            <a:ext cx="4884035" cy="274727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-612576" y="1412776"/>
            <a:ext cx="45720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/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Árbol coronario muy calcificado.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TCI largo sin lesiones.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DA: lesión larga y severa en </a:t>
            </a:r>
            <a:r>
              <a:rPr lang="es-ES" dirty="0" err="1" smtClean="0">
                <a:solidFill>
                  <a:srgbClr val="000066"/>
                </a:solidFill>
                <a:sym typeface="Wingdings" pitchFamily="2" charset="2"/>
              </a:rPr>
              <a:t>DAm</a:t>
            </a:r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 y lesión funcionalmente completa dista con vaso final de pequeño calibre.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CX: oclusión total distal con vaso distal límite. 1ªOM (buen vaso) con lesión del 70% proximal y del 50% distal. 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CD: dominante, con oclusión completa de la IVP proximal. Se visualiza vaso distal de pequeño calibre que se rellena por circulación </a:t>
            </a:r>
            <a:r>
              <a:rPr lang="es-ES" dirty="0" err="1" smtClean="0">
                <a:solidFill>
                  <a:srgbClr val="000066"/>
                </a:solidFill>
                <a:sym typeface="Wingdings" pitchFamily="2" charset="2"/>
              </a:rPr>
              <a:t>heterocoronaria</a:t>
            </a:r>
            <a:r>
              <a:rPr lang="es-ES" dirty="0" smtClean="0">
                <a:solidFill>
                  <a:srgbClr val="000066"/>
                </a:solidFill>
                <a:sym typeface="Wingdings" pitchFamily="2" charset="2"/>
              </a:rPr>
              <a:t> (similar a estudio de 2002)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755576" y="5085184"/>
            <a:ext cx="7920880" cy="1368152"/>
          </a:xfrm>
        </p:spPr>
        <p:txBody>
          <a:bodyPr/>
          <a:lstStyle/>
          <a:p>
            <a:pPr lvl="2" eaLnBrk="1" hangingPunct="1">
              <a:buNone/>
            </a:pPr>
            <a:r>
              <a:rPr lang="es-ES" sz="2500" dirty="0" smtClean="0">
                <a:solidFill>
                  <a:srgbClr val="000066"/>
                </a:solidFill>
                <a:sym typeface="Wingdings" pitchFamily="2" charset="2"/>
              </a:rPr>
              <a:t>	Revascularización percutánea con </a:t>
            </a:r>
            <a:r>
              <a:rPr lang="es-ES" sz="2500" dirty="0" err="1" smtClean="0">
                <a:solidFill>
                  <a:srgbClr val="000066"/>
                </a:solidFill>
                <a:sym typeface="Wingdings" pitchFamily="2" charset="2"/>
              </a:rPr>
              <a:t>Stents</a:t>
            </a:r>
            <a:r>
              <a:rPr lang="es-ES" sz="2500" dirty="0" smtClean="0">
                <a:solidFill>
                  <a:srgbClr val="000066"/>
                </a:solidFill>
                <a:sym typeface="Wingdings" pitchFamily="2" charset="2"/>
              </a:rPr>
              <a:t> Convencionales de </a:t>
            </a:r>
            <a:r>
              <a:rPr lang="es-ES" sz="2500" dirty="0" err="1" smtClean="0">
                <a:solidFill>
                  <a:srgbClr val="000066"/>
                </a:solidFill>
                <a:sym typeface="Wingdings" pitchFamily="2" charset="2"/>
              </a:rPr>
              <a:t>DAm</a:t>
            </a:r>
            <a:r>
              <a:rPr lang="es-ES" sz="2500" dirty="0" smtClean="0">
                <a:solidFill>
                  <a:srgbClr val="000066"/>
                </a:solidFill>
                <a:sym typeface="Wingdings" pitchFamily="2" charset="2"/>
              </a:rPr>
              <a:t> (3/20) y 1ªOM proximal (2.75/15)</a:t>
            </a:r>
            <a:endParaRPr lang="es-ES" sz="2500" dirty="0" smtClean="0">
              <a:solidFill>
                <a:srgbClr val="000066"/>
              </a:solidFill>
            </a:endParaRP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0140707_13055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87624" y="836712"/>
            <a:ext cx="6399999" cy="36000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1988840"/>
            <a:ext cx="7920880" cy="2232248"/>
          </a:xfrm>
        </p:spPr>
        <p:txBody>
          <a:bodyPr/>
          <a:lstStyle/>
          <a:p>
            <a:pPr lvl="1" eaLnBrk="1" hangingPunct="1"/>
            <a:r>
              <a:rPr lang="es-ES" sz="2800" b="1" dirty="0" smtClean="0">
                <a:solidFill>
                  <a:srgbClr val="000066"/>
                </a:solidFill>
              </a:rPr>
              <a:t>28/02/14</a:t>
            </a:r>
            <a:r>
              <a:rPr lang="es-ES" sz="2800" dirty="0" smtClean="0">
                <a:solidFill>
                  <a:srgbClr val="000066"/>
                </a:solidFill>
              </a:rPr>
              <a:t>: Tras el procedimiento </a:t>
            </a:r>
            <a:r>
              <a:rPr lang="es-ES" sz="2800" dirty="0" err="1" smtClean="0">
                <a:solidFill>
                  <a:srgbClr val="000066"/>
                </a:solidFill>
              </a:rPr>
              <a:t>angor</a:t>
            </a:r>
            <a:r>
              <a:rPr lang="es-ES" sz="2800" dirty="0" smtClean="0">
                <a:solidFill>
                  <a:srgbClr val="000066"/>
                </a:solidFill>
              </a:rPr>
              <a:t> de esfuerzo y </a:t>
            </a:r>
            <a:r>
              <a:rPr lang="es-ES" sz="2800" dirty="0" err="1" smtClean="0">
                <a:solidFill>
                  <a:srgbClr val="000066"/>
                </a:solidFill>
              </a:rPr>
              <a:t>reelevación</a:t>
            </a:r>
            <a:r>
              <a:rPr lang="es-ES" sz="2800" dirty="0" smtClean="0">
                <a:solidFill>
                  <a:srgbClr val="000066"/>
                </a:solidFill>
              </a:rPr>
              <a:t> de MLM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 nueva </a:t>
            </a:r>
            <a:r>
              <a:rPr lang="es-ES" sz="2800" dirty="0" err="1" smtClean="0">
                <a:solidFill>
                  <a:srgbClr val="000066"/>
                </a:solidFill>
                <a:sym typeface="Wingdings" pitchFamily="2" charset="2"/>
              </a:rPr>
              <a:t>c</a:t>
            </a:r>
            <a:r>
              <a:rPr lang="es-ES" sz="2800" dirty="0" err="1" smtClean="0">
                <a:solidFill>
                  <a:srgbClr val="000066"/>
                </a:solidFill>
              </a:rPr>
              <a:t>oronariografía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</a:t>
            </a: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539552" y="3717032"/>
            <a:ext cx="4608512" cy="2664296"/>
          </a:xfrm>
        </p:spPr>
        <p:txBody>
          <a:bodyPr/>
          <a:lstStyle/>
          <a:p>
            <a:pPr eaLnBrk="1" hangingPunct="1">
              <a:buNone/>
            </a:pP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Disección de la OM después del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Stent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implantadonuevo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stent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convencional (3.5/20).</a:t>
            </a:r>
          </a:p>
          <a:p>
            <a:pPr eaLnBrk="1" hangingPunct="1">
              <a:buNone/>
            </a:pP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Placa dudosa de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Cx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proximal con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stent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convencional (4/12).</a:t>
            </a:r>
          </a:p>
          <a:p>
            <a:pPr eaLnBrk="1" hangingPunct="1">
              <a:buNone/>
            </a:pP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Se afecta ostium de DA, se implanta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stent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convencional 3/12 haciendo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kissing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-balón con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Cx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 ostial. </a:t>
            </a:r>
            <a:endParaRPr lang="es-ES" sz="3200" dirty="0" smtClean="0">
              <a:solidFill>
                <a:srgbClr val="000066"/>
              </a:solidFill>
            </a:endParaRPr>
          </a:p>
          <a:p>
            <a:pPr lvl="2" eaLnBrk="1" hangingPunct="1">
              <a:buNone/>
            </a:pPr>
            <a:endParaRPr lang="es-ES" sz="2500" dirty="0" smtClean="0">
              <a:solidFill>
                <a:srgbClr val="000066"/>
              </a:solidFill>
            </a:endParaRP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cult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323528" y="260648"/>
            <a:ext cx="2520000" cy="2520000"/>
          </a:xfrm>
          <a:prstGeom prst="rect">
            <a:avLst/>
          </a:prstGeom>
        </p:spPr>
      </p:pic>
      <p:pic>
        <p:nvPicPr>
          <p:cNvPr id="7" name="Oculto_000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3275856" y="260648"/>
            <a:ext cx="2520000" cy="2520000"/>
          </a:xfrm>
          <a:prstGeom prst="rect">
            <a:avLst/>
          </a:prstGeom>
        </p:spPr>
      </p:pic>
      <p:pic>
        <p:nvPicPr>
          <p:cNvPr id="8" name="Oculto_0004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6228184" y="260648"/>
            <a:ext cx="2520000" cy="2520000"/>
          </a:xfrm>
          <a:prstGeom prst="rect">
            <a:avLst/>
          </a:prstGeom>
        </p:spPr>
      </p:pic>
      <p:pic>
        <p:nvPicPr>
          <p:cNvPr id="9" name="Oculto_0006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2" cstate="print"/>
          <a:stretch>
            <a:fillRect/>
          </a:stretch>
        </p:blipFill>
        <p:spPr>
          <a:xfrm>
            <a:off x="5436096" y="3068960"/>
            <a:ext cx="3240360" cy="3240360"/>
          </a:xfrm>
          <a:prstGeom prst="rect">
            <a:avLst/>
          </a:prstGeom>
        </p:spPr>
      </p:pic>
      <p:sp>
        <p:nvSpPr>
          <p:cNvPr id="10" name="Rectangle 4"/>
          <p:cNvSpPr txBox="1">
            <a:spLocks noRot="1" noChangeArrowheads="1"/>
          </p:cNvSpPr>
          <p:nvPr/>
        </p:nvSpPr>
        <p:spPr bwMode="auto">
          <a:xfrm>
            <a:off x="6300192" y="6381328"/>
            <a:ext cx="1656184" cy="31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Resultado</a:t>
            </a: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87425" marR="0" lvl="2" indent="-2936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s-ES" sz="2500" b="0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s-ES" sz="28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s-ES_tradnl" sz="3000" b="1" i="0" u="sng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Tx/>
              <a:buNone/>
              <a:tabLst/>
              <a:defRPr/>
            </a:pPr>
            <a:endParaRPr kumimoji="0" lang="es-ES" sz="3000" b="0" i="0" u="none" strike="noStrike" kern="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4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251520" y="5661248"/>
            <a:ext cx="8712968" cy="1008112"/>
          </a:xfrm>
        </p:spPr>
        <p:txBody>
          <a:bodyPr/>
          <a:lstStyle/>
          <a:p>
            <a:pPr eaLnBrk="1" hangingPunct="1">
              <a:buNone/>
            </a:pP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ECO: FEVI 49%, disfunción ligera de VD. IM moderada, HTP moderada. Esclerosis </a:t>
            </a:r>
            <a:r>
              <a:rPr lang="es-ES" sz="2000" dirty="0" err="1" smtClean="0">
                <a:solidFill>
                  <a:srgbClr val="000066"/>
                </a:solidFill>
                <a:sym typeface="Wingdings" pitchFamily="2" charset="2"/>
              </a:rPr>
              <a:t>áortica</a:t>
            </a:r>
            <a:r>
              <a:rPr lang="es-ES" sz="2000" dirty="0" smtClean="0">
                <a:solidFill>
                  <a:srgbClr val="000066"/>
                </a:solidFill>
                <a:sym typeface="Wingdings" pitchFamily="2" charset="2"/>
              </a:rPr>
              <a:t>. </a:t>
            </a:r>
            <a:endParaRPr lang="es-ES" sz="2500" dirty="0" smtClean="0">
              <a:solidFill>
                <a:srgbClr val="000066"/>
              </a:solidFill>
            </a:endParaRP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59" y="836712"/>
            <a:ext cx="3259268" cy="232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0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867788" y="1916832"/>
            <a:ext cx="5124592" cy="348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Rot="1" noChangeArrowheads="1"/>
          </p:cNvSpPr>
          <p:nvPr>
            <p:ph type="body" idx="1"/>
          </p:nvPr>
        </p:nvSpPr>
        <p:spPr>
          <a:xfrm>
            <a:off x="395536" y="1628800"/>
            <a:ext cx="7920880" cy="1080120"/>
          </a:xfrm>
        </p:spPr>
        <p:txBody>
          <a:bodyPr/>
          <a:lstStyle/>
          <a:p>
            <a:pPr lvl="1" eaLnBrk="1" hangingPunct="1"/>
            <a:r>
              <a:rPr lang="es-ES" sz="2800" b="1" dirty="0" smtClean="0">
                <a:solidFill>
                  <a:srgbClr val="000066"/>
                </a:solidFill>
              </a:rPr>
              <a:t>24/04/14</a:t>
            </a:r>
            <a:r>
              <a:rPr lang="es-ES" sz="2800" dirty="0" smtClean="0">
                <a:solidFill>
                  <a:srgbClr val="000066"/>
                </a:solidFill>
              </a:rPr>
              <a:t>: SCACEST</a:t>
            </a:r>
            <a:r>
              <a:rPr lang="es-ES" sz="2800" dirty="0" smtClean="0">
                <a:solidFill>
                  <a:srgbClr val="000066"/>
                </a:solidFill>
                <a:sym typeface="Wingdings" pitchFamily="2" charset="2"/>
              </a:rPr>
              <a:t></a:t>
            </a:r>
          </a:p>
          <a:p>
            <a:pPr eaLnBrk="1" hangingPunct="1">
              <a:buNone/>
            </a:pPr>
            <a:r>
              <a:rPr lang="es-ES" sz="2800" b="1" dirty="0" smtClean="0">
                <a:solidFill>
                  <a:srgbClr val="000066"/>
                </a:solidFill>
              </a:rPr>
              <a:t>	</a:t>
            </a:r>
            <a:r>
              <a:rPr lang="es-ES" sz="2800" b="1" dirty="0" smtClean="0">
                <a:solidFill>
                  <a:srgbClr val="0033CC"/>
                </a:solidFill>
              </a:rPr>
              <a:t/>
            </a:r>
            <a:br>
              <a:rPr lang="es-ES" sz="2800" b="1" dirty="0" smtClean="0">
                <a:solidFill>
                  <a:srgbClr val="0033CC"/>
                </a:solidFill>
              </a:rPr>
            </a:br>
            <a:endParaRPr lang="es-ES" sz="2800" b="1" dirty="0" smtClean="0">
              <a:solidFill>
                <a:srgbClr val="0033CC"/>
              </a:solidFill>
            </a:endParaRPr>
          </a:p>
          <a:p>
            <a:pPr eaLnBrk="1" hangingPunct="1">
              <a:buNone/>
            </a:pPr>
            <a:endParaRPr lang="es-ES_tradnl" b="1" u="sng" dirty="0" smtClean="0">
              <a:solidFill>
                <a:srgbClr val="0033CC"/>
              </a:solidFill>
            </a:endParaRPr>
          </a:p>
          <a:p>
            <a:pPr eaLnBrk="1" hangingPunct="1">
              <a:buFontTx/>
              <a:buNone/>
            </a:pPr>
            <a:endParaRPr lang="es-ES" dirty="0" smtClean="0">
              <a:solidFill>
                <a:srgbClr val="FF9900"/>
              </a:solidFill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913" y="0"/>
            <a:ext cx="827087" cy="6207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-1"/>
            <a:ext cx="648072" cy="59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919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d">
  <a:themeElements>
    <a:clrScheme name="Red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d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Red">
  <a:themeElements>
    <a:clrScheme name="Red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d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d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d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3295</TotalTime>
  <Words>362</Words>
  <Application>Microsoft Office PowerPoint</Application>
  <PresentationFormat>Presentación en pantalla (4:3)</PresentationFormat>
  <Paragraphs>49</Paragraphs>
  <Slides>14</Slides>
  <Notes>0</Notes>
  <HiddenSlides>0</HiddenSlides>
  <MMClips>20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14</vt:i4>
      </vt:variant>
    </vt:vector>
  </HeadingPairs>
  <TitlesOfParts>
    <vt:vector size="17" baseType="lpstr">
      <vt:lpstr>Diseño predeterminado</vt:lpstr>
      <vt:lpstr>Red</vt:lpstr>
      <vt:lpstr>1_Red</vt:lpstr>
      <vt:lpstr>Caso clínico. Sección hemodinámica. HCD “Gómez Ulla”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Edurne</dc:creator>
  <cp:lastModifiedBy>Javier Arias</cp:lastModifiedBy>
  <cp:revision>336</cp:revision>
  <dcterms:created xsi:type="dcterms:W3CDTF">1601-01-01T00:00:00Z</dcterms:created>
  <dcterms:modified xsi:type="dcterms:W3CDTF">2014-07-17T12:45:07Z</dcterms:modified>
</cp:coreProperties>
</file>